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5" r:id="rId3"/>
    <p:sldId id="272" r:id="rId4"/>
    <p:sldId id="257" r:id="rId5"/>
    <p:sldId id="258" r:id="rId6"/>
    <p:sldId id="260" r:id="rId7"/>
    <p:sldId id="271" r:id="rId8"/>
    <p:sldId id="273" r:id="rId9"/>
    <p:sldId id="263" r:id="rId10"/>
    <p:sldId id="275" r:id="rId11"/>
    <p:sldId id="264" r:id="rId12"/>
    <p:sldId id="289" r:id="rId13"/>
    <p:sldId id="276" r:id="rId14"/>
    <p:sldId id="277" r:id="rId15"/>
    <p:sldId id="278" r:id="rId16"/>
    <p:sldId id="279" r:id="rId17"/>
    <p:sldId id="267" r:id="rId18"/>
    <p:sldId id="280" r:id="rId19"/>
    <p:sldId id="282" r:id="rId20"/>
    <p:sldId id="283" r:id="rId21"/>
    <p:sldId id="284" r:id="rId22"/>
    <p:sldId id="285" r:id="rId23"/>
    <p:sldId id="266" r:id="rId24"/>
    <p:sldId id="286" r:id="rId25"/>
    <p:sldId id="287" r:id="rId26"/>
    <p:sldId id="288" r:id="rId27"/>
    <p:sldId id="268" r:id="rId28"/>
    <p:sldId id="269" r:id="rId29"/>
    <p:sldId id="270" r:id="rId30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2567" autoAdjust="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4.png>
</file>

<file path=ppt/media/image5.png>
</file>

<file path=ppt/media/image50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FD462-ECEA-4714-92EA-A03DB8983184}" type="datetimeFigureOut">
              <a:rPr lang="vi-VN" smtClean="0"/>
              <a:t>18/01/2022</a:t>
            </a:fld>
            <a:endParaRPr lang="vi-VN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2DF56-77F3-4A94-9C37-E6909EE6EA0B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376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i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this quantum version of LSTM converges faster, or equivalently, reaches a better accuracy, than its classical counterpart </a:t>
            </a:r>
          </a:p>
          <a:p>
            <a:pPr marL="171450" indent="-171450">
              <a:buFontTx/>
              <a:buChar char="-"/>
            </a:pPr>
            <a:r>
              <a:rPr lang="en-US" b="0" i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QuGAN is able to achieve similar performance with 98.5% reduction on the parameter set when compared to classical GANs. With the same number of parameters, additionally, QuGAN outperforms other quantum based GANs in the literature for up to 125.0% in terms of similarity between generated distributions and original datasets</a:t>
            </a:r>
          </a:p>
          <a:p>
            <a:endParaRPr lang="vi-VN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82DF56-77F3-4A94-9C37-E6909EE6EA0B}" type="slidenum">
              <a:rPr lang="vi-VN" smtClean="0"/>
              <a:t>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53492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/>
              <a:t>Làm điểm minimun trồi lênn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82DF56-77F3-4A94-9C37-E6909EE6EA0B}" type="slidenum">
              <a:rPr lang="vi-VN" smtClean="0"/>
              <a:t>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25951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/>
              <a:t>Làm điểm minimun trồi lênn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82DF56-77F3-4A94-9C37-E6909EE6EA0B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23935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327DB27-6207-43D1-8A1B-FB6895A8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34C0F401-FB11-4A1D-AE27-FDABA0272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989401B-4AC0-4951-8636-0DC95A55B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E18D3-C867-46FD-A244-C0A8A4C2DF8B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3810C875-8EA3-4E2D-9472-46011E21B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FB6EE78-3E3B-4AB8-BE4F-C0A7654A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10641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8642822-EC10-42FE-85AD-7DF0EAD3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9324424D-5749-4712-9760-89615AE86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15F6D43-C02D-4FB2-9EAA-6435788AF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3956-9522-4BD2-808B-0152E31569EC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6A6010C5-7042-46D3-94EB-F7E7461B3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AA45B3D-1498-4B79-9FA3-2A7FA3D0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1544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1005D0D0-BBED-4959-9104-FBB6FF2C02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2836BEA2-361E-416E-BDFC-000715868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CBEFE93-6D8A-44C6-8CBF-18B387E80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40E88-D2D9-4287-880F-163196C88BFF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37F1FB87-984C-4644-8D1D-4A1C3B59E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B3EE492-DF44-4AFF-A56D-49B533BC1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27970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131C520-BD8B-420C-AB37-4AF53745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3D65F1E-CA0A-4113-B954-9E60935D5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B41E809C-CD4B-4268-A4D7-E912749C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7A4C0-A490-473D-818E-E43939B9CDF5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7B667E41-2D15-46A3-AFB3-2354FAE6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AB031F01-8A7E-425A-BA0F-D5068E19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4322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0C7E614-0093-46F4-8D3C-C64B6693B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745D139D-FA8F-4002-898B-1EDF30602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7BD901E7-1126-4DA1-94D3-A916B6D9E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D9D4D-4C87-4D3E-87A4-39748B2D1C3C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2E01614-8546-4CE3-B218-23CFC645A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03C2DEE-4BFE-4FDA-905B-5D484A3F9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1048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676E6EE-4273-4540-AD99-97534F6F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B32B492-0691-4253-8E96-BF43344AAA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0B381872-BACB-42CC-8937-85A501E20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56D5DE48-D432-47D3-9FE4-29FCBBA0C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4E50-A3E6-48D3-AEBB-B2245E917157}" type="datetime1">
              <a:rPr lang="vi-VN" smtClean="0"/>
              <a:t>18/01/2022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C9C5E8A-B752-4F51-B1A7-E00AD0D77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7DDD6487-4576-45D6-A2A1-03284885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9693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9D75448-C557-4D82-9282-035BDB88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DC371ADB-AB7F-43E7-B8FB-0256D6BA7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A2EA2F0C-BC2A-4997-B015-7EBCB90EB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89CE97AF-2AEF-4373-A43F-DA647FEBFA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1CED016C-1996-42D6-A01B-0BDAF650DB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8030B1F6-F1FC-4EAC-BF21-C9DAF8D1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966D9-6D3D-41A7-8BCA-ABA819A9F403}" type="datetime1">
              <a:rPr lang="vi-VN" smtClean="0"/>
              <a:t>18/01/2022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A1CA321D-60F5-4B9D-A7AE-72DED5BF3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DC726A58-33DF-4514-93CF-10BE9247E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90507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F0320FC-43C5-4ADB-9B88-28E916E3C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A78FF3B2-C948-4490-A869-96B08A1FB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1DF1B-20C3-4650-871D-AD6614AE19F8}" type="datetime1">
              <a:rPr lang="vi-VN" smtClean="0"/>
              <a:t>18/01/2022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AF6CE570-D74C-4858-A41B-4766F44FF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3F1F5E99-027F-4C6E-B736-618E4DB4A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39553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CDD3C2E4-D2C1-40A5-A104-9FF100C6A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BD38E-1E2D-4F12-9C47-998F257E647A}" type="datetime1">
              <a:rPr lang="vi-VN" smtClean="0"/>
              <a:t>18/01/2022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C626B4D6-A76F-442C-92D7-8885185C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1069A2E7-9471-40D6-B868-83CD2904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8525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FDD39C2-73B4-4EE5-9EB8-A3B1DB29E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34B6B3F-4B6D-4DA1-91F9-6C8C2D6E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91A3C13E-FB06-4120-97D2-DC91E102A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27D1A321-5A8A-4D57-93B1-890083201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BE1DF-4866-44F8-B281-B0DFD0F98FFE}" type="datetime1">
              <a:rPr lang="vi-VN" smtClean="0"/>
              <a:t>18/01/2022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01695507-752F-4A6F-AD11-ED3BC41E0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65BF1CFE-B64A-4DDC-8621-07726BD9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345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8278535-CAFC-4027-8391-1387F0C8D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02903B8C-C77D-4B12-8D4C-4831BAF8F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5A3EB426-11DA-4DC1-9193-BD9A39B75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917F844D-8BE1-4EDC-8F27-70DD0FFA7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F3AD7-9CAF-40BE-814C-452EB68072A1}" type="datetime1">
              <a:rPr lang="vi-VN" smtClean="0"/>
              <a:t>18/01/2022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B938FDC-6C75-4434-9B09-48C6F74B7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E912C405-C0DB-4B4F-99E6-942FBDB6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15453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384298D0-763E-454B-B05B-ABB8E89B5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7D690507-CAE1-40C4-842B-4670D6EA7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9C594D3-3413-412A-BA17-952947FFA8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FACAE-1A5D-4004-BB16-CC1B36A9C584}" type="datetime1">
              <a:rPr lang="vi-VN" smtClean="0"/>
              <a:t>18/01/2022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F1A2A1D-F81E-49FC-8A09-5CF6E46A5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41FEA27-8C5B-4F9B-B6DD-C7996957A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06813-1A4D-4485-A75D-9F6AD422001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931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009.01783" TargetMode="External"/><Relationship Id="rId5" Type="http://schemas.openxmlformats.org/officeDocument/2006/relationships/hyperlink" Target="https://arxiv.org/abs/2010.09036" TargetMode="External"/><Relationship Id="rId4" Type="http://schemas.openxmlformats.org/officeDocument/2006/relationships/hyperlink" Target="https://arxiv.org/pdf/2006.14619.pdf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48F861C-749E-4841-B5FE-F26E7D974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Barren plateaus and how to avoid them</a:t>
            </a:r>
            <a:endParaRPr lang="vi-VN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FC974BC5-04A6-4DD6-B417-7EC6E73CF4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5/1/2022</a:t>
            </a: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6919EB5A-C099-40A0-9895-E6A96E090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21683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EE7AE2E-192C-462E-ACA9-319B79453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</a:t>
            </a:r>
            <a:endParaRPr lang="vi-VN"/>
          </a:p>
        </p:txBody>
      </p:sp>
      <p:pic>
        <p:nvPicPr>
          <p:cNvPr id="5124" name="Picture 4" descr="Solving &amp;#39;Barren Plateaus&amp;#39; Is The Key To Quantum Machine Learning – Eurasia  Review">
            <a:extLst>
              <a:ext uri="{FF2B5EF4-FFF2-40B4-BE49-F238E27FC236}">
                <a16:creationId xmlns:a16="http://schemas.microsoft.com/office/drawing/2014/main" id="{6C12EF3D-8530-4E0D-A345-40C08F0234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6" r="7102"/>
          <a:stretch/>
        </p:blipFill>
        <p:spPr bwMode="auto">
          <a:xfrm>
            <a:off x="4790624" y="0"/>
            <a:ext cx="74013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2C70EF42-4610-475C-88C8-9E1AF3C5A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97353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2B6AC88-3417-4F4B-A67D-3C5B14FD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B2C36D36-285C-4155-96B8-3584D28530F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026624" cy="435133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/>
                  <a:t>Analyze a random parameteried quantum circuit, evaluate: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𝐄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𝐕𝐚𝐫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⟨"/>
                          <m:endChr m:val="⟩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𝐄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d>
                              <m:dPr>
                                <m:begChr m:val="⟨"/>
                                <m:endChr m:val="⟩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/>
                  <a:t>.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𝐕𝐚𝐫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d>
                              <m:dPr>
                                <m:begChr m:val="⟨"/>
                                <m:endChr m:val="⟩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~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r>
                  <a:rPr lang="en-US"/>
                  <a:t>vanishes exponentially in terms of the number of qubits.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 sz="1900"/>
                  <a:t>McClean, Jarrod R., et al. "Barren plateaus in quantum neural network training landscapes." Nature communications 9.1 (2018): 1-6.</a:t>
                </a:r>
              </a:p>
              <a:p>
                <a:pPr marL="0" indent="0">
                  <a:buNone/>
                </a:pPr>
                <a:endParaRPr lang="vi-VN"/>
              </a:p>
            </p:txBody>
          </p:sp>
        </mc:Choice>
        <mc:Fallback xmlns="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B2C36D36-285C-4155-96B8-3584D28530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026624" cy="4351338"/>
              </a:xfrm>
              <a:blipFill>
                <a:blip r:embed="rId2"/>
                <a:stretch>
                  <a:fillRect l="-1619" t="-3221" r="-1215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83293957-9CD9-42F4-8724-B97B10B49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0" t="26105" r="50612" b="17438"/>
          <a:stretch/>
        </p:blipFill>
        <p:spPr>
          <a:xfrm>
            <a:off x="7454269" y="116098"/>
            <a:ext cx="3518531" cy="3342553"/>
          </a:xfrm>
          <a:prstGeom prst="rect">
            <a:avLst/>
          </a:prstGeom>
        </p:spPr>
      </p:pic>
      <p:pic>
        <p:nvPicPr>
          <p:cNvPr id="6" name="Chỗ dành sẵn cho Nội dung 4">
            <a:extLst>
              <a:ext uri="{FF2B5EF4-FFF2-40B4-BE49-F238E27FC236}">
                <a16:creationId xmlns:a16="http://schemas.microsoft.com/office/drawing/2014/main" id="{D4B5886C-7BD6-4C75-A58B-0B218F6A97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140" t="26105" r="18377" b="17438"/>
          <a:stretch/>
        </p:blipFill>
        <p:spPr>
          <a:xfrm>
            <a:off x="7454268" y="3429000"/>
            <a:ext cx="3518531" cy="3411068"/>
          </a:xfrm>
          <a:prstGeom prst="rect">
            <a:avLst/>
          </a:prstGeom>
        </p:spPr>
      </p:pic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F43CC578-2C22-4C8F-A48F-3BD67E21E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65725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C53BF96-055E-40BE-8FE0-2D7EF31A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AD740F0-99EC-4068-B9AE-329A908A1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Connection with the classical NN, the same phenomenon Vanishing gradient (in case of “deep” NN):</a:t>
            </a:r>
          </a:p>
          <a:p>
            <a:pPr marL="0" indent="0">
              <a:buNone/>
            </a:pPr>
            <a:r>
              <a:rPr lang="en-US"/>
              <a:t>+ New architechture: Residual NN (Resnet)</a:t>
            </a:r>
          </a:p>
          <a:p>
            <a:pPr marL="0" indent="0">
              <a:buNone/>
            </a:pPr>
            <a:r>
              <a:rPr lang="en-US"/>
              <a:t>+ Use new activation function: ReLU and its variants</a:t>
            </a:r>
          </a:p>
          <a:p>
            <a:pPr marL="0" indent="0">
              <a:buNone/>
            </a:pPr>
            <a:r>
              <a:rPr lang="en-US"/>
              <a:t>+ Use new weight initialization: Glorot, He</a:t>
            </a:r>
          </a:p>
          <a:p>
            <a:pPr marL="0" indent="0">
              <a:buNone/>
            </a:pPr>
            <a:r>
              <a:rPr lang="en-US"/>
              <a:t>+ Batch normalization</a:t>
            </a: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FB147ED8-FB0B-490B-B7CC-77B2D1140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96124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1530933-8627-4CF2-87D8-D25954CC9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</a:t>
            </a:r>
            <a:endParaRPr lang="vi-VN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159CDD97-5ADF-4418-B8FF-3C9BEEAAB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820" t="17951" r="8502" b="11792"/>
          <a:stretch/>
        </p:blipFill>
        <p:spPr>
          <a:xfrm>
            <a:off x="5703537" y="230377"/>
            <a:ext cx="5815173" cy="6262498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4E35CCDB-1D8C-4682-B3AD-54DA4DA46A98}"/>
              </a:ext>
            </a:extLst>
          </p:cNvPr>
          <p:cNvSpPr txBox="1"/>
          <p:nvPr/>
        </p:nvSpPr>
        <p:spPr>
          <a:xfrm>
            <a:off x="838200" y="1690688"/>
            <a:ext cx="4129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Less parameter / layer may be better!</a:t>
            </a:r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80095AE7-F517-4FE9-920A-7CA85C63CF27}"/>
              </a:ext>
            </a:extLst>
          </p:cNvPr>
          <p:cNvSpPr txBox="1"/>
          <p:nvPr/>
        </p:nvSpPr>
        <p:spPr>
          <a:xfrm>
            <a:off x="838200" y="2660726"/>
            <a:ext cx="486533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effectLst/>
                <a:latin typeface="Calibri (Thân)"/>
              </a:rPr>
              <a:t>(B) A low-expressibility ansatz contains solu-tions to problem A but not to B, while a high-expressibility ansatz as in </a:t>
            </a:r>
          </a:p>
          <a:p>
            <a:r>
              <a:rPr lang="en-US" b="0" i="0">
                <a:effectLst/>
                <a:latin typeface="Calibri (Thân)"/>
              </a:rPr>
              <a:t>(C) contains solutions to both problems. Low-expressibility ansätze can lead to both small and large costgradients. On the other hand, high-expressibility ansätze leadto predominantly flat cost landscapes, and thus are generallyhard to train</a:t>
            </a:r>
            <a:endParaRPr lang="vi-VN">
              <a:latin typeface="Calibri (Thân)"/>
            </a:endParaRPr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A6BB2338-6759-46A2-B637-D692790B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32217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4E937C8-D570-4942-9ED0-74AB80C59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 in shallow circuit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47850DB-18CA-4E0F-96CC-A15944F49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Now we depend on the cost function</a:t>
            </a:r>
            <a:endParaRPr lang="vi-VN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F35916AF-460D-47B0-B2EF-DEB0EEED3A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0" t="26609" r="1604" b="27551"/>
          <a:stretch/>
        </p:blipFill>
        <p:spPr>
          <a:xfrm>
            <a:off x="1078174" y="2430213"/>
            <a:ext cx="9812740" cy="3142161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9A116C3-DA63-4E50-9EBB-25621C2752DF}"/>
              </a:ext>
            </a:extLst>
          </p:cNvPr>
          <p:cNvSpPr txBox="1"/>
          <p:nvPr/>
        </p:nvSpPr>
        <p:spPr>
          <a:xfrm>
            <a:off x="838200" y="6125078"/>
            <a:ext cx="77462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0" i="0">
                <a:solidFill>
                  <a:srgbClr val="222222"/>
                </a:solidFill>
                <a:effectLst/>
                <a:latin typeface="Calibri (Thân)"/>
              </a:rPr>
              <a:t>Cerezo, M., Sone, A., Volkoff, T. </a:t>
            </a:r>
            <a:r>
              <a:rPr lang="vi-VN" sz="1600" b="0" i="1">
                <a:solidFill>
                  <a:srgbClr val="222222"/>
                </a:solidFill>
                <a:effectLst/>
                <a:latin typeface="Calibri (Thân)"/>
              </a:rPr>
              <a:t>et al.</a:t>
            </a:r>
            <a:r>
              <a:rPr lang="vi-VN" sz="1600" b="0" i="0">
                <a:solidFill>
                  <a:srgbClr val="222222"/>
                </a:solidFill>
                <a:effectLst/>
                <a:latin typeface="Calibri (Thân)"/>
              </a:rPr>
              <a:t> Cost function dependent barren plateaus in shallow parametrized quantum circuits. </a:t>
            </a:r>
            <a:r>
              <a:rPr lang="vi-VN" sz="1600" b="0" i="1">
                <a:solidFill>
                  <a:srgbClr val="222222"/>
                </a:solidFill>
                <a:effectLst/>
                <a:latin typeface="Calibri (Thân)"/>
              </a:rPr>
              <a:t>Nat Commun</a:t>
            </a:r>
            <a:r>
              <a:rPr lang="vi-VN" sz="1600" b="0" i="0">
                <a:solidFill>
                  <a:srgbClr val="222222"/>
                </a:solidFill>
                <a:effectLst/>
                <a:latin typeface="Calibri (Thân)"/>
              </a:rPr>
              <a:t> </a:t>
            </a:r>
            <a:r>
              <a:rPr lang="vi-VN" sz="1600" b="1" i="0">
                <a:solidFill>
                  <a:srgbClr val="222222"/>
                </a:solidFill>
                <a:effectLst/>
                <a:latin typeface="Calibri (Thân)"/>
              </a:rPr>
              <a:t>12, </a:t>
            </a:r>
            <a:r>
              <a:rPr lang="vi-VN" sz="1600" b="0" i="0">
                <a:solidFill>
                  <a:srgbClr val="222222"/>
                </a:solidFill>
                <a:effectLst/>
                <a:latin typeface="Calibri (Thân)"/>
              </a:rPr>
              <a:t>1791 (2021)</a:t>
            </a:r>
            <a:endParaRPr lang="vi-VN" sz="1600">
              <a:latin typeface="Calibri (Thân)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B91EC88C-F614-4734-888E-47EADDA30B9E}"/>
              </a:ext>
            </a:extLst>
          </p:cNvPr>
          <p:cNvSpPr txBox="1"/>
          <p:nvPr/>
        </p:nvSpPr>
        <p:spPr>
          <a:xfrm>
            <a:off x="3425588" y="5572374"/>
            <a:ext cx="2483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latin typeface="Calibri (Thân)"/>
              </a:rPr>
              <a:t>Global cost</a:t>
            </a: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C01F08C4-4D9F-4580-8C6B-18E60DC70115}"/>
              </a:ext>
            </a:extLst>
          </p:cNvPr>
          <p:cNvSpPr txBox="1"/>
          <p:nvPr/>
        </p:nvSpPr>
        <p:spPr>
          <a:xfrm>
            <a:off x="7014948" y="5572374"/>
            <a:ext cx="2483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latin typeface="Calibri (Thân)"/>
              </a:rPr>
              <a:t>Local cost</a:t>
            </a:r>
          </a:p>
        </p:txBody>
      </p:sp>
      <p:sp>
        <p:nvSpPr>
          <p:cNvPr id="12" name="Chỗ dành sẵn cho Số hiệu Bản chiếu 11">
            <a:extLst>
              <a:ext uri="{FF2B5EF4-FFF2-40B4-BE49-F238E27FC236}">
                <a16:creationId xmlns:a16="http://schemas.microsoft.com/office/drawing/2014/main" id="{B149922E-8BB4-4695-96FA-5AAE8DD11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53858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E370369-E4CB-4C9F-B0EF-1B6C69D6D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Barren platueas in shallow circuit</a:t>
            </a:r>
            <a:endParaRPr lang="vi-VN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5D5985E3-7037-4472-894B-D3063046C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726" t="20146" r="42711" b="43419"/>
          <a:stretch/>
        </p:blipFill>
        <p:spPr>
          <a:xfrm>
            <a:off x="838200" y="1690686"/>
            <a:ext cx="5183687" cy="3072380"/>
          </a:xfrm>
        </p:spPr>
      </p:pic>
      <p:pic>
        <p:nvPicPr>
          <p:cNvPr id="6" name="Chỗ dành sẵn cho Nội dung 4">
            <a:extLst>
              <a:ext uri="{FF2B5EF4-FFF2-40B4-BE49-F238E27FC236}">
                <a16:creationId xmlns:a16="http://schemas.microsoft.com/office/drawing/2014/main" id="{21EBB764-62FD-424A-B0A5-1BFBBD3A29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26" t="55220" r="42711" b="8344"/>
          <a:stretch/>
        </p:blipFill>
        <p:spPr>
          <a:xfrm>
            <a:off x="6021887" y="1690686"/>
            <a:ext cx="5183687" cy="3072381"/>
          </a:xfrm>
          <a:prstGeom prst="rect">
            <a:avLst/>
          </a:prstGeom>
        </p:spPr>
      </p:pic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2A48045A-6DCD-4676-A9ED-50541643B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5652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1EB87C6-B842-45F0-9AEA-153697BD7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Now we have two sources of BP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CFE34E5-9491-47D0-AC8A-9086A3AB3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831975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BP can comes from everywhere !</a:t>
            </a:r>
          </a:p>
          <a:p>
            <a:r>
              <a:rPr lang="en-US"/>
              <a:t>Expressibility</a:t>
            </a:r>
          </a:p>
          <a:p>
            <a:r>
              <a:rPr lang="en-US"/>
              <a:t>Globality</a:t>
            </a:r>
            <a:endParaRPr lang="vi-VN"/>
          </a:p>
        </p:txBody>
      </p:sp>
      <p:sp>
        <p:nvSpPr>
          <p:cNvPr id="4" name="Tiêu đề 1">
            <a:extLst>
              <a:ext uri="{FF2B5EF4-FFF2-40B4-BE49-F238E27FC236}">
                <a16:creationId xmlns:a16="http://schemas.microsoft.com/office/drawing/2014/main" id="{4106030A-278F-46E2-8541-9B5C09F90441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979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How to know any QNN architecture has BP?</a:t>
            </a:r>
            <a:endParaRPr lang="vi-VN"/>
          </a:p>
        </p:txBody>
      </p:sp>
      <p:sp>
        <p:nvSpPr>
          <p:cNvPr id="5" name="Chỗ dành sẵn cho Nội dung 2">
            <a:extLst>
              <a:ext uri="{FF2B5EF4-FFF2-40B4-BE49-F238E27FC236}">
                <a16:creationId xmlns:a16="http://schemas.microsoft.com/office/drawing/2014/main" id="{E99CFD29-3D04-411A-B122-DD38B359366E}"/>
              </a:ext>
            </a:extLst>
          </p:cNvPr>
          <p:cNvSpPr txBox="1">
            <a:spLocks/>
          </p:cNvSpPr>
          <p:nvPr/>
        </p:nvSpPr>
        <p:spPr>
          <a:xfrm>
            <a:off x="838200" y="4543803"/>
            <a:ext cx="10515600" cy="183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vi-VN"/>
          </a:p>
        </p:txBody>
      </p:sp>
      <p:sp>
        <p:nvSpPr>
          <p:cNvPr id="6" name="Chỗ dành sẵn cho Nội dung 2">
            <a:extLst>
              <a:ext uri="{FF2B5EF4-FFF2-40B4-BE49-F238E27FC236}">
                <a16:creationId xmlns:a16="http://schemas.microsoft.com/office/drawing/2014/main" id="{4932FD47-8A8A-4640-8962-E13F81509DE1}"/>
              </a:ext>
            </a:extLst>
          </p:cNvPr>
          <p:cNvSpPr txBox="1">
            <a:spLocks/>
          </p:cNvSpPr>
          <p:nvPr/>
        </p:nvSpPr>
        <p:spPr>
          <a:xfrm>
            <a:off x="838200" y="4543803"/>
            <a:ext cx="10515600" cy="15726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Plot the landscape (But how to choose variables?)</a:t>
            </a:r>
          </a:p>
          <a:p>
            <a:r>
              <a:rPr lang="en-US"/>
              <a:t>Sampling random set of parameter and see the variance (May be take a lot of computation time)</a:t>
            </a:r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08533DE3-2045-4ABB-A89D-E79D90010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40320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1205FCC-AFB3-4B6A-A63C-D8119C5A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Experiments</a:t>
            </a:r>
            <a:endParaRPr lang="vi-VN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22DD54BB-DA04-42D8-8504-BA5E9519E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40111"/>
            <a:ext cx="5277907" cy="3637108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ADDEF3D6-1DFD-427D-9A2E-B3BB971FC2FD}"/>
              </a:ext>
            </a:extLst>
          </p:cNvPr>
          <p:cNvSpPr txBox="1"/>
          <p:nvPr/>
        </p:nvSpPr>
        <p:spPr>
          <a:xfrm>
            <a:off x="2129051" y="5426642"/>
            <a:ext cx="3125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Loss value in case 3 – 5 qubits</a:t>
            </a:r>
            <a:endParaRPr lang="vi-VN"/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DE5190F5-FCDF-4191-AC50-272B0B6847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2"/>
          <a:stretch/>
        </p:blipFill>
        <p:spPr>
          <a:xfrm>
            <a:off x="6116107" y="1883392"/>
            <a:ext cx="5116000" cy="3491878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93DF7E19-ACFA-4AA2-90E1-CE114DCFF1DE}"/>
              </a:ext>
            </a:extLst>
          </p:cNvPr>
          <p:cNvSpPr txBox="1"/>
          <p:nvPr/>
        </p:nvSpPr>
        <p:spPr>
          <a:xfrm>
            <a:off x="7137780" y="5426642"/>
            <a:ext cx="4094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Loss value in case 3 qubits, 1 – 5 layers</a:t>
            </a:r>
            <a:endParaRPr lang="vi-VN"/>
          </a:p>
        </p:txBody>
      </p:sp>
      <p:sp>
        <p:nvSpPr>
          <p:cNvPr id="10" name="Chỗ dành sẵn cho Số hiệu Bản chiếu 9">
            <a:extLst>
              <a:ext uri="{FF2B5EF4-FFF2-40B4-BE49-F238E27FC236}">
                <a16:creationId xmlns:a16="http://schemas.microsoft.com/office/drawing/2014/main" id="{C0EABF68-11C5-4A8C-A42F-C9448C21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14583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hỗ dành sẵn cho Nội dung 8">
            <a:extLst>
              <a:ext uri="{FF2B5EF4-FFF2-40B4-BE49-F238E27FC236}">
                <a16:creationId xmlns:a16="http://schemas.microsoft.com/office/drawing/2014/main" id="{0EED77EB-0A52-486A-918B-6645664CB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395" t="25937" r="11526" b="15547"/>
          <a:stretch/>
        </p:blipFill>
        <p:spPr>
          <a:xfrm>
            <a:off x="742664" y="1329576"/>
            <a:ext cx="5070805" cy="4499097"/>
          </a:xfrm>
        </p:spPr>
      </p:pic>
      <p:sp>
        <p:nvSpPr>
          <p:cNvPr id="2" name="Tiêu đề 1">
            <a:extLst>
              <a:ext uri="{FF2B5EF4-FFF2-40B4-BE49-F238E27FC236}">
                <a16:creationId xmlns:a16="http://schemas.microsoft.com/office/drawing/2014/main" id="{F6A8BA54-6AF8-400D-8D55-F0B456D4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BP in Quantum convolutional networks</a:t>
            </a:r>
            <a:endParaRPr lang="vi-VN"/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FB7DF93C-FA88-4CF4-90C1-34CD87F899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98" t="28740" r="7891" b="12481"/>
          <a:stretch/>
        </p:blipFill>
        <p:spPr>
          <a:xfrm>
            <a:off x="5909004" y="1431380"/>
            <a:ext cx="4481015" cy="2891639"/>
          </a:xfrm>
          <a:prstGeom prst="rect">
            <a:avLst/>
          </a:prstGeom>
        </p:spPr>
      </p:pic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3901B1AE-A6E8-4F57-80DF-C0764975AB9F}"/>
              </a:ext>
            </a:extLst>
          </p:cNvPr>
          <p:cNvSpPr txBox="1"/>
          <p:nvPr/>
        </p:nvSpPr>
        <p:spPr>
          <a:xfrm>
            <a:off x="5909004" y="4453149"/>
            <a:ext cx="55403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>
                <a:latin typeface="Calibri (Thân)"/>
              </a:rPr>
              <a:t>QCNNs are “naturally” shallow: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Variance of the gradient has sub-exponential scaling with.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Correlations between variational blocks lead to larger variances.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Pooling-based QCNN is also trainable.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Hộp Văn bản 14">
                <a:extLst>
                  <a:ext uri="{FF2B5EF4-FFF2-40B4-BE49-F238E27FC236}">
                    <a16:creationId xmlns:a16="http://schemas.microsoft.com/office/drawing/2014/main" id="{D0FB72B4-82E1-4D80-99C9-58121B0AB941}"/>
                  </a:ext>
                </a:extLst>
              </p:cNvPr>
              <p:cNvSpPr txBox="1"/>
              <p:nvPr/>
            </p:nvSpPr>
            <p:spPr>
              <a:xfrm>
                <a:off x="838200" y="5853115"/>
                <a:ext cx="4539018" cy="540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𝐕𝐚𝐫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d>
                              <m:dPr>
                                <m:begChr m:val="⟨"/>
                                <m:endChr m:val="⟩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</m:d>
                  </m:oMath>
                </a14:m>
                <a:r>
                  <a:rPr lang="en-US"/>
                  <a:t> </a:t>
                </a:r>
                <a:endParaRPr lang="vi-VN"/>
              </a:p>
            </p:txBody>
          </p:sp>
        </mc:Choice>
        <mc:Fallback xmlns="">
          <p:sp>
            <p:nvSpPr>
              <p:cNvPr id="15" name="Hộp Văn bản 14">
                <a:extLst>
                  <a:ext uri="{FF2B5EF4-FFF2-40B4-BE49-F238E27FC236}">
                    <a16:creationId xmlns:a16="http://schemas.microsoft.com/office/drawing/2014/main" id="{D0FB72B4-82E1-4D80-99C9-58121B0AB9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853115"/>
                <a:ext cx="4539018" cy="540084"/>
              </a:xfrm>
              <a:prstGeom prst="rect">
                <a:avLst/>
              </a:prstGeom>
              <a:blipFill>
                <a:blip r:embed="rId4"/>
                <a:stretch>
                  <a:fillRect b="-1124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754E48B2-6845-4DD4-8176-DA4B7BD27E40}"/>
              </a:ext>
            </a:extLst>
          </p:cNvPr>
          <p:cNvSpPr txBox="1"/>
          <p:nvPr/>
        </p:nvSpPr>
        <p:spPr>
          <a:xfrm>
            <a:off x="5813469" y="6269904"/>
            <a:ext cx="60937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Pesah, Arthur, et al. "Absence of barren plateaus in quantum convolutional neural networks." </a:t>
            </a:r>
            <a:r>
              <a:rPr lang="vi-VN" sz="1400" b="0" i="1">
                <a:solidFill>
                  <a:srgbClr val="222222"/>
                </a:solidFill>
                <a:effectLst/>
                <a:latin typeface="Calibri (Thân)"/>
              </a:rPr>
              <a:t>Physical Review X</a:t>
            </a:r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 11.4 (2021): 041011.</a:t>
            </a:r>
            <a:endParaRPr lang="vi-VN" sz="1400">
              <a:latin typeface="Calibri (Thân)"/>
            </a:endParaRPr>
          </a:p>
        </p:txBody>
      </p:sp>
      <p:sp>
        <p:nvSpPr>
          <p:cNvPr id="18" name="Chỗ dành sẵn cho Số hiệu Bản chiếu 17">
            <a:extLst>
              <a:ext uri="{FF2B5EF4-FFF2-40B4-BE49-F238E27FC236}">
                <a16:creationId xmlns:a16="http://schemas.microsoft.com/office/drawing/2014/main" id="{E6B99AF5-FF76-41A9-9771-9AE24D02F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634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hỗ dành sẵn cho Nội dung 8">
            <a:extLst>
              <a:ext uri="{FF2B5EF4-FFF2-40B4-BE49-F238E27FC236}">
                <a16:creationId xmlns:a16="http://schemas.microsoft.com/office/drawing/2014/main" id="{0EED77EB-0A52-486A-918B-6645664CB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395" t="25937" r="11526" b="15547"/>
          <a:stretch/>
        </p:blipFill>
        <p:spPr>
          <a:xfrm>
            <a:off x="742664" y="1329576"/>
            <a:ext cx="5070805" cy="4499097"/>
          </a:xfrm>
        </p:spPr>
      </p:pic>
      <p:sp>
        <p:nvSpPr>
          <p:cNvPr id="2" name="Tiêu đề 1">
            <a:extLst>
              <a:ext uri="{FF2B5EF4-FFF2-40B4-BE49-F238E27FC236}">
                <a16:creationId xmlns:a16="http://schemas.microsoft.com/office/drawing/2014/main" id="{F6A8BA54-6AF8-400D-8D55-F0B456D4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BP in Quantum convolutional networks</a:t>
            </a:r>
            <a:endParaRPr lang="vi-VN"/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FB7DF93C-FA88-4CF4-90C1-34CD87F899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98" t="28740" r="7891" b="12481"/>
          <a:stretch/>
        </p:blipFill>
        <p:spPr>
          <a:xfrm>
            <a:off x="5909004" y="1431380"/>
            <a:ext cx="4481015" cy="2891639"/>
          </a:xfrm>
          <a:prstGeom prst="rect">
            <a:avLst/>
          </a:prstGeom>
        </p:spPr>
      </p:pic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3901B1AE-A6E8-4F57-80DF-C0764975AB9F}"/>
              </a:ext>
            </a:extLst>
          </p:cNvPr>
          <p:cNvSpPr txBox="1"/>
          <p:nvPr/>
        </p:nvSpPr>
        <p:spPr>
          <a:xfrm>
            <a:off x="5909004" y="4453149"/>
            <a:ext cx="55403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>
                <a:latin typeface="Calibri (Thân)"/>
              </a:rPr>
              <a:t>QCNNs are “naturally” shallow: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Variance of the gradient has sub-exponential scaling with.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Correlations between variational blocks lead to larger variances.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>
                <a:latin typeface="Calibri (Thân)"/>
              </a:rPr>
              <a:t>Pooling-based QCNN is also trainable.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Hộp Văn bản 14">
                <a:extLst>
                  <a:ext uri="{FF2B5EF4-FFF2-40B4-BE49-F238E27FC236}">
                    <a16:creationId xmlns:a16="http://schemas.microsoft.com/office/drawing/2014/main" id="{D0FB72B4-82E1-4D80-99C9-58121B0AB941}"/>
                  </a:ext>
                </a:extLst>
              </p:cNvPr>
              <p:cNvSpPr txBox="1"/>
              <p:nvPr/>
            </p:nvSpPr>
            <p:spPr>
              <a:xfrm>
                <a:off x="838200" y="5853115"/>
                <a:ext cx="4539018" cy="540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𝐕𝐚𝐫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d>
                              <m:dPr>
                                <m:begChr m:val="⟨"/>
                                <m:endChr m:val="⟩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</m:d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</m:d>
                  </m:oMath>
                </a14:m>
                <a:r>
                  <a:rPr lang="en-US"/>
                  <a:t> </a:t>
                </a:r>
                <a:endParaRPr lang="vi-VN"/>
              </a:p>
            </p:txBody>
          </p:sp>
        </mc:Choice>
        <mc:Fallback xmlns="">
          <p:sp>
            <p:nvSpPr>
              <p:cNvPr id="15" name="Hộp Văn bản 14">
                <a:extLst>
                  <a:ext uri="{FF2B5EF4-FFF2-40B4-BE49-F238E27FC236}">
                    <a16:creationId xmlns:a16="http://schemas.microsoft.com/office/drawing/2014/main" id="{D0FB72B4-82E1-4D80-99C9-58121B0AB9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853115"/>
                <a:ext cx="4539018" cy="540084"/>
              </a:xfrm>
              <a:prstGeom prst="rect">
                <a:avLst/>
              </a:prstGeom>
              <a:blipFill>
                <a:blip r:embed="rId4"/>
                <a:stretch>
                  <a:fillRect b="-1124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754E48B2-6845-4DD4-8176-DA4B7BD27E40}"/>
              </a:ext>
            </a:extLst>
          </p:cNvPr>
          <p:cNvSpPr txBox="1"/>
          <p:nvPr/>
        </p:nvSpPr>
        <p:spPr>
          <a:xfrm>
            <a:off x="5813469" y="6269904"/>
            <a:ext cx="60937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Pesah, Arthur, et al. "Absence of barren plateaus in quantum convolutional neural networks." </a:t>
            </a:r>
            <a:r>
              <a:rPr lang="vi-VN" sz="1400" b="0" i="1">
                <a:solidFill>
                  <a:srgbClr val="222222"/>
                </a:solidFill>
                <a:effectLst/>
                <a:latin typeface="Calibri (Thân)"/>
              </a:rPr>
              <a:t>Physical Review X</a:t>
            </a:r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 11.4 (2021): 041011.</a:t>
            </a:r>
            <a:endParaRPr lang="vi-VN" sz="1400">
              <a:latin typeface="Calibri (Thân)"/>
            </a:endParaRPr>
          </a:p>
        </p:txBody>
      </p:sp>
      <p:sp>
        <p:nvSpPr>
          <p:cNvPr id="3" name="Chỗ dành sẵn cho Số hiệu Bản chiếu 2">
            <a:extLst>
              <a:ext uri="{FF2B5EF4-FFF2-40B4-BE49-F238E27FC236}">
                <a16:creationId xmlns:a16="http://schemas.microsoft.com/office/drawing/2014/main" id="{B49572A7-282F-429D-9623-87264B1A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19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1027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470C82E-9292-4CBF-A87B-1D4308083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8794F3C-EC90-467D-B4B3-FE388CBCF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/>
              <a:t>McClean, Jarrod R., et al. "Barren plateaus in quantum neural network training landscapes." Nature communications 9.1 (2018): 1-6. [507 cites]</a:t>
            </a:r>
          </a:p>
          <a:p>
            <a:pPr marL="514350" indent="-514350">
              <a:buAutoNum type="arabicPeriod"/>
            </a:pPr>
            <a:r>
              <a:rPr lang="en-US"/>
              <a:t>Grant, Edward, et al. "An initialization strategy for addressing barren plateaus in parametrized quantum circuits." Quantum 3 (2019): 214. [134 cites]</a:t>
            </a:r>
          </a:p>
          <a:p>
            <a:pPr marL="514350" indent="-514350">
              <a:buAutoNum type="arabicPeriod"/>
            </a:pPr>
            <a:r>
              <a:rPr lang="en-US"/>
              <a:t>Zhao, Chen, and Xiao-Shan Gao. "Analyzing the barren plateau phenomenon in training quantum neural networks with the ZX-calculus." Quantum 5 (2021): 466. [16 cites]</a:t>
            </a:r>
          </a:p>
          <a:p>
            <a:pPr marL="514350" indent="-514350">
              <a:buAutoNum type="arabicPeriod"/>
            </a:pP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7753A660-52A7-4F77-AB34-6E810F1BF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48315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6A8BA54-6AF8-400D-8D55-F0B456D4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Noise-induced BP</a:t>
            </a:r>
            <a:endParaRPr lang="vi-VN"/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754E48B2-6845-4DD4-8176-DA4B7BD27E40}"/>
              </a:ext>
            </a:extLst>
          </p:cNvPr>
          <p:cNvSpPr txBox="1"/>
          <p:nvPr/>
        </p:nvSpPr>
        <p:spPr>
          <a:xfrm>
            <a:off x="792707" y="5969654"/>
            <a:ext cx="60937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Wang, S., Fontana, E., Cerezo, M., Sharma, K., Sone, A., Cincio, L., Coles, P.J., 2021. Noise-induced barren plateaus in variational quantum algorithms. Nature Communications 12</a:t>
            </a:r>
            <a:endParaRPr lang="vi-VN" sz="1400">
              <a:latin typeface="Calibri (Thân)"/>
            </a:endParaRPr>
          </a:p>
        </p:txBody>
      </p:sp>
      <p:pic>
        <p:nvPicPr>
          <p:cNvPr id="7" name="Chỗ dành sẵn cho Nội dung 6">
            <a:extLst>
              <a:ext uri="{FF2B5EF4-FFF2-40B4-BE49-F238E27FC236}">
                <a16:creationId xmlns:a16="http://schemas.microsoft.com/office/drawing/2014/main" id="{24A1FF9E-7E4F-4E6B-BEF7-7528464F1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223" t="36848" r="48424" b="32689"/>
          <a:stretch/>
        </p:blipFill>
        <p:spPr>
          <a:xfrm>
            <a:off x="838200" y="1690688"/>
            <a:ext cx="7274352" cy="3427222"/>
          </a:xfrm>
        </p:spPr>
      </p:pic>
      <p:sp>
        <p:nvSpPr>
          <p:cNvPr id="8" name="Chỗ dành sẵn cho Số hiệu Bản chiếu 7">
            <a:extLst>
              <a:ext uri="{FF2B5EF4-FFF2-40B4-BE49-F238E27FC236}">
                <a16:creationId xmlns:a16="http://schemas.microsoft.com/office/drawing/2014/main" id="{AA045FBA-E6CC-4190-B0AB-2C2A75564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79121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6A8BA54-6AF8-400D-8D55-F0B456D4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Noise-induced BP</a:t>
            </a:r>
            <a:endParaRPr lang="vi-VN"/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754E48B2-6845-4DD4-8176-DA4B7BD27E40}"/>
              </a:ext>
            </a:extLst>
          </p:cNvPr>
          <p:cNvSpPr txBox="1"/>
          <p:nvPr/>
        </p:nvSpPr>
        <p:spPr>
          <a:xfrm>
            <a:off x="792707" y="5969654"/>
            <a:ext cx="60937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b="0" i="0">
                <a:solidFill>
                  <a:srgbClr val="222222"/>
                </a:solidFill>
                <a:effectLst/>
                <a:latin typeface="Calibri (Thân)"/>
              </a:rPr>
              <a:t>Wang, S., Fontana, E., Cerezo, M., Sharma, K., Sone, A., Cincio, L., Coles, P.J., 2021. Noise-induced barren plateaus in variational quantum algorithms. Nature Communications 12</a:t>
            </a:r>
            <a:endParaRPr lang="vi-VN" sz="1400">
              <a:latin typeface="Calibri (Thân)"/>
            </a:endParaRPr>
          </a:p>
        </p:txBody>
      </p:sp>
      <p:pic>
        <p:nvPicPr>
          <p:cNvPr id="6" name="Chỗ dành sẵn cho Nội dung 5">
            <a:extLst>
              <a:ext uri="{FF2B5EF4-FFF2-40B4-BE49-F238E27FC236}">
                <a16:creationId xmlns:a16="http://schemas.microsoft.com/office/drawing/2014/main" id="{A42FAC02-364E-4D4B-9605-7352C2346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949" t="22381" r="16615" b="21689"/>
          <a:stretch/>
        </p:blipFill>
        <p:spPr>
          <a:xfrm>
            <a:off x="838200" y="1690688"/>
            <a:ext cx="8829822" cy="4117411"/>
          </a:xfrm>
        </p:spPr>
      </p:pic>
      <p:sp>
        <p:nvSpPr>
          <p:cNvPr id="8" name="Chỗ dành sẵn cho Số hiệu Bản chiếu 7">
            <a:extLst>
              <a:ext uri="{FF2B5EF4-FFF2-40B4-BE49-F238E27FC236}">
                <a16:creationId xmlns:a16="http://schemas.microsoft.com/office/drawing/2014/main" id="{2F1C2FF1-A3E6-48BA-A19A-D4DF08B72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36631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6A8BA54-6AF8-400D-8D55-F0B456D4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Laye-wise learning</a:t>
            </a:r>
            <a:endParaRPr lang="vi-VN"/>
          </a:p>
        </p:txBody>
      </p:sp>
      <p:pic>
        <p:nvPicPr>
          <p:cNvPr id="7" name="Chỗ dành sẵn cho Nội dung 6">
            <a:extLst>
              <a:ext uri="{FF2B5EF4-FFF2-40B4-BE49-F238E27FC236}">
                <a16:creationId xmlns:a16="http://schemas.microsoft.com/office/drawing/2014/main" id="{68F0A537-99AD-4354-8A3D-212D9AA44B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041" t="36848" r="16460" b="9704"/>
          <a:stretch/>
        </p:blipFill>
        <p:spPr>
          <a:xfrm>
            <a:off x="838200" y="1690688"/>
            <a:ext cx="10176803" cy="4464452"/>
          </a:xfrm>
        </p:spPr>
      </p:pic>
      <p:sp>
        <p:nvSpPr>
          <p:cNvPr id="8" name="Chỗ dành sẵn cho Số hiệu Bản chiếu 7">
            <a:extLst>
              <a:ext uri="{FF2B5EF4-FFF2-40B4-BE49-F238E27FC236}">
                <a16:creationId xmlns:a16="http://schemas.microsoft.com/office/drawing/2014/main" id="{66690031-4BC0-41D6-AB01-E304E56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589710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75D12B-B9DB-4F02-8DE1-2530772E3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methods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FBE87EA-0891-4F6B-A267-F5393602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Use structured initial guesses, such as those adopted in quantum simulation.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Training strategy: pre-train, layer by layer, smart initialize parameter</a:t>
            </a: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48B58000-BCDE-4781-8141-481A76E8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50793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75D12B-B9DB-4F02-8DE1-2530772E3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methods</a:t>
            </a:r>
            <a:endParaRPr lang="vi-VN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ADE8B7B1-5277-43BB-B5B6-3712174F1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403" t="34737" r="17889" b="9219"/>
          <a:stretch/>
        </p:blipFill>
        <p:spPr>
          <a:xfrm>
            <a:off x="838199" y="1514901"/>
            <a:ext cx="10538595" cy="4977974"/>
          </a:xfrm>
        </p:spPr>
      </p:pic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2C8578D-F5F4-4AC1-BC23-45369BABC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721102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971CCBB-2585-4E9F-A276-2C437DE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works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DFDBAB8-CBE3-45A4-A580-575F7B82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Can we apply these technique in case of classical NN? And vice versa?</a:t>
            </a: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C444959-F761-42B3-BF7B-FF23F3B1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261327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971CCBB-2585-4E9F-A276-2C437DE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listening!!!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DFDBAB8-CBE3-45A4-A580-575F7B82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C444959-F761-42B3-BF7B-FF23F3B1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2544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4F3B5AC-AFCF-41ED-A4C7-2EDB80EC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Haar measure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8E5E352F-D8CA-4CE6-97D4-9F95F6C14E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0">
                    <a:latin typeface="Calibri (Thân)"/>
                  </a:rPr>
                  <a:t>Single qubit Haar measure</a:t>
                </a:r>
                <a:endParaRPr lang="vi-VN" b="0">
                  <a:latin typeface="Calibri (Thân)"/>
                </a:endParaRPr>
              </a:p>
              <a:p>
                <a:pPr marL="0" indent="0">
                  <a:buNone/>
                </a:pPr>
                <a:endParaRPr lang="vi-VN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vi-VN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vi-VN" b="0" i="1" smtClean="0">
                          <a:latin typeface="Cambria Math" panose="02040503050406030204" pitchFamily="18" charset="0"/>
                        </a:rPr>
                        <m:t>3</m:t>
                      </m:r>
                      <m:d>
                        <m:dPr>
                          <m:ctrlPr>
                            <a:rPr lang="vi-V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vi-VN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vi-V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vi-VN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vi-V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vi-VN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r>
                        <a:rPr lang="vi-VN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vi-V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vi-VN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vi-VN"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vi-VN"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f>
                                      <m:fPr>
                                        <m:ctrlP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num>
                                      <m:den>
                                        <m:r>
                                          <m:rPr>
                                            <m:brk m:alnAt="7"/>
                                          </m:rP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func>
                              </m:e>
                              <m:e>
                                <m:sSup>
                                  <m:sSup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sup>
                                </m:sSup>
                                <m:func>
                                  <m:func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vi-VN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f>
                                      <m:fPr>
                                        <m:ctrlP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num>
                                      <m:den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func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sup>
                                </m:sSup>
                                <m:func>
                                  <m:func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vi-VN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f>
                                      <m:fPr>
                                        <m:ctrlP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num>
                                      <m:den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func>
                              </m:e>
                              <m:e>
                                <m:sSup>
                                  <m:sSup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  <m: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  <m:func>
                                  <m:funcPr>
                                    <m:ctrlPr>
                                      <a:rPr lang="vi-VN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vi-VN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f>
                                      <m:fPr>
                                        <m:ctrlP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num>
                                      <m:den>
                                        <m:r>
                                          <a:rPr lang="vi-V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vi-VN"/>
              </a:p>
              <a:p>
                <a:pPr marL="0" indent="0">
                  <a:buNone/>
                </a:pPr>
                <a:endParaRPr lang="vi-VN"/>
              </a:p>
              <a:p>
                <a:pPr marL="0" indent="0">
                  <a:buNone/>
                </a:pPr>
                <a:r>
                  <a:rPr lang="vi-VN">
                    <a:latin typeface="Calibri (Thân)"/>
                  </a:rPr>
                  <a:t>Let</a:t>
                </a:r>
                <a:r>
                  <a:rPr lang="vi-VN"/>
                  <a:t> </a:t>
                </a:r>
                <a14:m>
                  <m:oMath xmlns:m="http://schemas.openxmlformats.org/officeDocument/2006/math">
                    <m:r>
                      <a:rPr lang="vi-VN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vi-V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vi-VN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vi-V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vi-VN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vi-VN"/>
                  <a:t> </a:t>
                </a:r>
                <a:r>
                  <a:rPr lang="vi-VN">
                    <a:latin typeface="Calibri (Thân)"/>
                  </a:rPr>
                  <a:t>uniform randomly in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vi-V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0,2</m:t>
                        </m:r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</m:oMath>
                </a14:m>
                <a:endParaRPr lang="vi-VN"/>
              </a:p>
            </p:txBody>
          </p:sp>
        </mc:Choice>
        <mc:Fallback xmlns="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8E5E352F-D8CA-4CE6-97D4-9F95F6C14E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A0CC967-ACD8-40C6-8E09-EA05C4CC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48711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utorial haar measure">
            <a:extLst>
              <a:ext uri="{FF2B5EF4-FFF2-40B4-BE49-F238E27FC236}">
                <a16:creationId xmlns:a16="http://schemas.microsoft.com/office/drawing/2014/main" id="{C7111765-DC81-4088-B731-38B327A6B4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4" t="6325" b="9244"/>
          <a:stretch/>
        </p:blipFill>
        <p:spPr bwMode="auto">
          <a:xfrm>
            <a:off x="5074175" y="681037"/>
            <a:ext cx="6813026" cy="6000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êu đề 1">
            <a:extLst>
              <a:ext uri="{FF2B5EF4-FFF2-40B4-BE49-F238E27FC236}">
                <a16:creationId xmlns:a16="http://schemas.microsoft.com/office/drawing/2014/main" id="{84F3B5AC-AFCF-41ED-A4C7-2EDB80EC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Haar measure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8E5E352F-D8CA-4CE6-97D4-9F95F6C14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9624" cy="4351338"/>
          </a:xfrm>
        </p:spPr>
        <p:txBody>
          <a:bodyPr/>
          <a:lstStyle/>
          <a:p>
            <a:pPr marL="0" indent="0">
              <a:buNone/>
            </a:pPr>
            <a:r>
              <a:rPr lang="en-US" b="0">
                <a:latin typeface="Calibri (Thân)"/>
              </a:rPr>
              <a:t>Despite the input parameters being uniform, the output is very much not uniform</a:t>
            </a:r>
            <a:endParaRPr lang="vi-VN" i="1">
              <a:latin typeface="Cambria Math" panose="02040503050406030204" pitchFamily="18" charset="0"/>
            </a:endParaRPr>
          </a:p>
        </p:txBody>
      </p:sp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7F806C33-CEC4-4B1E-ADD6-04877070FC40}"/>
              </a:ext>
            </a:extLst>
          </p:cNvPr>
          <p:cNvSpPr/>
          <p:nvPr/>
        </p:nvSpPr>
        <p:spPr>
          <a:xfrm>
            <a:off x="6095999" y="2825087"/>
            <a:ext cx="4713027" cy="180150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AA2DEC2B-5159-4C99-ABDE-421DFDCD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72369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utorial haar measure">
            <a:extLst>
              <a:ext uri="{FF2B5EF4-FFF2-40B4-BE49-F238E27FC236}">
                <a16:creationId xmlns:a16="http://schemas.microsoft.com/office/drawing/2014/main" id="{E1539E4A-D99E-4A09-A277-7FA447C5BA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" t="4568" r="398" b="9463"/>
          <a:stretch/>
        </p:blipFill>
        <p:spPr bwMode="auto">
          <a:xfrm>
            <a:off x="5227092" y="435569"/>
            <a:ext cx="6781517" cy="605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êu đề 1">
            <a:extLst>
              <a:ext uri="{FF2B5EF4-FFF2-40B4-BE49-F238E27FC236}">
                <a16:creationId xmlns:a16="http://schemas.microsoft.com/office/drawing/2014/main" id="{84F3B5AC-AFCF-41ED-A4C7-2EDB80EC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Haar measure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8E5E352F-D8CA-4CE6-97D4-9F95F6C14E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4388893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0">
                    <a:latin typeface="Calibri (Thân)"/>
                  </a:rPr>
                  <a:t>Change:</a:t>
                </a:r>
              </a:p>
              <a:p>
                <a:pPr marL="0" indent="0">
                  <a:buNone/>
                </a:pPr>
                <a:r>
                  <a:rPr lang="en-US" b="0">
                    <a:latin typeface="Calibri (Thân)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b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r>
                  <a:rPr lang="en-US" i="1">
                    <a:latin typeface="Cambria Math" panose="020405030504060302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>
                    <a:latin typeface="Calibri (Thân)"/>
                  </a:rPr>
                  <a:t>Haar measure:</a:t>
                </a:r>
              </a:p>
              <a:p>
                <a:pPr marL="0" indent="0">
                  <a:buNone/>
                </a:pPr>
                <a:endParaRPr lang="en-US">
                  <a:latin typeface="Calibri (Thân)"/>
                </a:endParaRPr>
              </a:p>
              <a:p>
                <a:pPr marL="0" indent="0">
                  <a:buNone/>
                </a:pPr>
                <a:r>
                  <a:rPr lang="en-US" b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>
                    <a:latin typeface="Calibri (Thân)"/>
                  </a:rPr>
                  <a:t> </a:t>
                </a:r>
              </a:p>
            </p:txBody>
          </p:sp>
        </mc:Choice>
        <mc:Fallback xmlns="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8E5E352F-D8CA-4CE6-97D4-9F95F6C14E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4388893" cy="4351338"/>
              </a:xfrm>
              <a:blipFill>
                <a:blip r:embed="rId3"/>
                <a:stretch>
                  <a:fillRect l="-2778" t="-2241" r="-138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7F806C33-CEC4-4B1E-ADD6-04877070FC40}"/>
              </a:ext>
            </a:extLst>
          </p:cNvPr>
          <p:cNvSpPr/>
          <p:nvPr/>
        </p:nvSpPr>
        <p:spPr>
          <a:xfrm>
            <a:off x="6261338" y="2825087"/>
            <a:ext cx="4713027" cy="180150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F3165826-6E7D-4FBE-9345-FA85CD86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29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9618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5583DD3-8D20-4821-B1E6-3B6D4C150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E3B6946-143A-4322-8C3E-113E76FBC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/>
              <a:t>What is barren plateuas?</a:t>
            </a:r>
          </a:p>
          <a:p>
            <a:pPr marL="514350" indent="-514350">
              <a:buAutoNum type="arabicPeriod"/>
            </a:pPr>
            <a:r>
              <a:rPr lang="en-US"/>
              <a:t>Experiments</a:t>
            </a:r>
          </a:p>
          <a:p>
            <a:pPr marL="514350" indent="-514350">
              <a:buAutoNum type="arabicPeriod"/>
            </a:pPr>
            <a:r>
              <a:rPr lang="en-US"/>
              <a:t>Ways to avoid barren plateuas</a:t>
            </a:r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88AB1D50-E709-4393-B1E7-FE5327B27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30800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B5820B6-4EB4-472F-850A-4044689C6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Quantum machine learning in NISQ era</a:t>
            </a:r>
            <a:endParaRPr lang="vi-VN"/>
          </a:p>
        </p:txBody>
      </p:sp>
      <p:pic>
        <p:nvPicPr>
          <p:cNvPr id="1026" name="Picture 2" descr="Quantum machine learning - Wikipedia">
            <a:extLst>
              <a:ext uri="{FF2B5EF4-FFF2-40B4-BE49-F238E27FC236}">
                <a16:creationId xmlns:a16="http://schemas.microsoft.com/office/drawing/2014/main" id="{837B040F-685F-4762-B73C-8606BED79B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15128"/>
            <a:ext cx="3760057" cy="368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B6590B26-BB81-4928-805A-7E6E3437A0AE}"/>
              </a:ext>
            </a:extLst>
          </p:cNvPr>
          <p:cNvSpPr txBox="1"/>
          <p:nvPr/>
        </p:nvSpPr>
        <p:spPr>
          <a:xfrm>
            <a:off x="5279923" y="2115128"/>
            <a:ext cx="29201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Quantum KNN</a:t>
            </a:r>
          </a:p>
          <a:p>
            <a:r>
              <a:rPr lang="en-US" sz="2800"/>
              <a:t>Quantum Kmeans</a:t>
            </a:r>
          </a:p>
          <a:p>
            <a:r>
              <a:rPr lang="en-US" sz="2800"/>
              <a:t>Quantym SVM</a:t>
            </a:r>
            <a:endParaRPr lang="vi-VN" sz="2800"/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4A7826E7-6DA1-433F-81BD-3807024B9877}"/>
              </a:ext>
            </a:extLst>
          </p:cNvPr>
          <p:cNvSpPr txBox="1"/>
          <p:nvPr/>
        </p:nvSpPr>
        <p:spPr>
          <a:xfrm>
            <a:off x="5279923" y="3618110"/>
            <a:ext cx="35101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Quantum Neural Network: </a:t>
            </a:r>
            <a:r>
              <a:rPr lang="en-US" sz="2800">
                <a:hlinkClick r:id="rId4"/>
              </a:rPr>
              <a:t>QRNN</a:t>
            </a:r>
            <a:r>
              <a:rPr lang="en-US" sz="2800"/>
              <a:t> (2020), </a:t>
            </a:r>
            <a:r>
              <a:rPr lang="en-US" sz="2800">
                <a:hlinkClick r:id="rId5"/>
              </a:rPr>
              <a:t>QuGAN</a:t>
            </a:r>
            <a:r>
              <a:rPr lang="en-US" sz="2800"/>
              <a:t>(2020), </a:t>
            </a:r>
            <a:r>
              <a:rPr lang="en-US" sz="2800">
                <a:hlinkClick r:id="rId6"/>
              </a:rPr>
              <a:t>QLSTM</a:t>
            </a:r>
            <a:r>
              <a:rPr lang="en-US" sz="2800"/>
              <a:t> (2020), …</a:t>
            </a:r>
            <a:endParaRPr lang="vi-VN" sz="2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Hộp Văn bản 11">
                <a:extLst>
                  <a:ext uri="{FF2B5EF4-FFF2-40B4-BE49-F238E27FC236}">
                    <a16:creationId xmlns:a16="http://schemas.microsoft.com/office/drawing/2014/main" id="{6630C807-0FEF-41CA-BFF6-8EB9414C48E8}"/>
                  </a:ext>
                </a:extLst>
              </p:cNvPr>
              <p:cNvSpPr txBox="1"/>
              <p:nvPr/>
            </p:nvSpPr>
            <p:spPr>
              <a:xfrm>
                <a:off x="8200103" y="2552463"/>
                <a:ext cx="337738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/>
                  <a:t> Efficient in calculating distance</a:t>
                </a:r>
                <a:endParaRPr lang="vi-VN" sz="2800"/>
              </a:p>
            </p:txBody>
          </p:sp>
        </mc:Choice>
        <mc:Fallback xmlns="">
          <p:sp>
            <p:nvSpPr>
              <p:cNvPr id="12" name="Hộp Văn bản 11">
                <a:extLst>
                  <a:ext uri="{FF2B5EF4-FFF2-40B4-BE49-F238E27FC236}">
                    <a16:creationId xmlns:a16="http://schemas.microsoft.com/office/drawing/2014/main" id="{6630C807-0FEF-41CA-BFF6-8EB9414C48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00103" y="2552463"/>
                <a:ext cx="3377381" cy="954107"/>
              </a:xfrm>
              <a:prstGeom prst="rect">
                <a:avLst/>
              </a:prstGeom>
              <a:blipFill>
                <a:blip r:embed="rId7"/>
                <a:stretch>
                  <a:fillRect l="-3610" t="-6410" b="-17949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Hộp Văn bản 12">
                <a:extLst>
                  <a:ext uri="{FF2B5EF4-FFF2-40B4-BE49-F238E27FC236}">
                    <a16:creationId xmlns:a16="http://schemas.microsoft.com/office/drawing/2014/main" id="{59A97882-6C67-4003-8239-B9F9270BE365}"/>
                  </a:ext>
                </a:extLst>
              </p:cNvPr>
              <p:cNvSpPr txBox="1"/>
              <p:nvPr/>
            </p:nvSpPr>
            <p:spPr>
              <a:xfrm>
                <a:off x="8790039" y="4048997"/>
                <a:ext cx="337738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/>
                  <a:t> Outperform classical version</a:t>
                </a:r>
                <a:endParaRPr lang="vi-VN" sz="2800"/>
              </a:p>
            </p:txBody>
          </p:sp>
        </mc:Choice>
        <mc:Fallback xmlns="">
          <p:sp>
            <p:nvSpPr>
              <p:cNvPr id="13" name="Hộp Văn bản 12">
                <a:extLst>
                  <a:ext uri="{FF2B5EF4-FFF2-40B4-BE49-F238E27FC236}">
                    <a16:creationId xmlns:a16="http://schemas.microsoft.com/office/drawing/2014/main" id="{59A97882-6C67-4003-8239-B9F9270BE3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0039" y="4048997"/>
                <a:ext cx="3377381" cy="954107"/>
              </a:xfrm>
              <a:prstGeom prst="rect">
                <a:avLst/>
              </a:prstGeom>
              <a:blipFill>
                <a:blip r:embed="rId8"/>
                <a:stretch>
                  <a:fillRect l="-3791" t="-5732" b="-17197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hỗ dành sẵn cho Số hiệu Bản chiếu 2">
            <a:extLst>
              <a:ext uri="{FF2B5EF4-FFF2-40B4-BE49-F238E27FC236}">
                <a16:creationId xmlns:a16="http://schemas.microsoft.com/office/drawing/2014/main" id="{E0C904CD-C640-49DD-B5E9-73B47229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86460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4A87187-4089-41C5-AA90-CE3EA1A4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Hybrid quantum-classical algorithm</a:t>
            </a:r>
            <a:endParaRPr lang="vi-VN"/>
          </a:p>
        </p:txBody>
      </p:sp>
      <p:pic>
        <p:nvPicPr>
          <p:cNvPr id="26" name="Hình ảnh 25">
            <a:extLst>
              <a:ext uri="{FF2B5EF4-FFF2-40B4-BE49-F238E27FC236}">
                <a16:creationId xmlns:a16="http://schemas.microsoft.com/office/drawing/2014/main" id="{413B5AC5-192A-4545-8F4D-1AE625579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95" t="43122" r="17148" b="16650"/>
          <a:stretch/>
        </p:blipFill>
        <p:spPr>
          <a:xfrm>
            <a:off x="838200" y="1840814"/>
            <a:ext cx="9991196" cy="3468166"/>
          </a:xfrm>
          <a:prstGeom prst="rect">
            <a:avLst/>
          </a:prstGeom>
        </p:spPr>
      </p:pic>
      <p:sp>
        <p:nvSpPr>
          <p:cNvPr id="3" name="Chỗ dành sẵn cho Số hiệu Bản chiếu 2">
            <a:extLst>
              <a:ext uri="{FF2B5EF4-FFF2-40B4-BE49-F238E27FC236}">
                <a16:creationId xmlns:a16="http://schemas.microsoft.com/office/drawing/2014/main" id="{4BF0456E-0A02-487F-AD15-1A6CF020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80209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4A87187-4089-41C5-AA90-CE3EA1A4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Quantum neural network (QNN)</a:t>
            </a:r>
            <a:endParaRPr lang="vi-VN"/>
          </a:p>
        </p:txBody>
      </p:sp>
      <p:pic>
        <p:nvPicPr>
          <p:cNvPr id="3074" name="Picture 2" descr="Mạng thần kinh – Wikipedia tiếng Việt">
            <a:extLst>
              <a:ext uri="{FF2B5EF4-FFF2-40B4-BE49-F238E27FC236}">
                <a16:creationId xmlns:a16="http://schemas.microsoft.com/office/drawing/2014/main" id="{B48D117C-74C8-4DA5-8CF3-AF54A1ADC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11681"/>
            <a:ext cx="2664891" cy="355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6F6ECC8-274D-413A-9992-38A90C909364}"/>
              </a:ext>
            </a:extLst>
          </p:cNvPr>
          <p:cNvSpPr txBox="1"/>
          <p:nvPr/>
        </p:nvSpPr>
        <p:spPr>
          <a:xfrm>
            <a:off x="3503091" y="3429000"/>
            <a:ext cx="450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+</a:t>
            </a:r>
            <a:endParaRPr lang="vi-VN" sz="3200"/>
          </a:p>
        </p:txBody>
      </p:sp>
      <p:pic>
        <p:nvPicPr>
          <p:cNvPr id="3076" name="Picture 4" descr="First quantum computer to pack 100 qubits enters crowded race">
            <a:extLst>
              <a:ext uri="{FF2B5EF4-FFF2-40B4-BE49-F238E27FC236}">
                <a16:creationId xmlns:a16="http://schemas.microsoft.com/office/drawing/2014/main" id="{5D91F36D-1F56-4E3C-8C8C-4FD0ED9B0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702" y="2684000"/>
            <a:ext cx="3313252" cy="220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94B0FB1E-9E5D-42D5-AB39-25EC7B3192B6}"/>
              </a:ext>
            </a:extLst>
          </p:cNvPr>
          <p:cNvSpPr txBox="1"/>
          <p:nvPr/>
        </p:nvSpPr>
        <p:spPr>
          <a:xfrm>
            <a:off x="7493189" y="3429000"/>
            <a:ext cx="563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=</a:t>
            </a:r>
            <a:endParaRPr lang="vi-VN" sz="3200"/>
          </a:p>
        </p:txBody>
      </p:sp>
      <p:pic>
        <p:nvPicPr>
          <p:cNvPr id="3078" name="Picture 6" descr="Google AI Blog: Exploring Quantum Neural Networks">
            <a:extLst>
              <a:ext uri="{FF2B5EF4-FFF2-40B4-BE49-F238E27FC236}">
                <a16:creationId xmlns:a16="http://schemas.microsoft.com/office/drawing/2014/main" id="{E4171D3E-538E-494E-A03E-E1ADAA88F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565" y="2755771"/>
            <a:ext cx="4078637" cy="1881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7E57D82F-4EFF-49E6-A11B-AFF04AA9FD7C}"/>
              </a:ext>
            </a:extLst>
          </p:cNvPr>
          <p:cNvSpPr txBox="1"/>
          <p:nvPr/>
        </p:nvSpPr>
        <p:spPr>
          <a:xfrm>
            <a:off x="4563268" y="2115403"/>
            <a:ext cx="2320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Quantum computer</a:t>
            </a:r>
            <a:endParaRPr lang="vi-VN"/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01423BA6-23F3-4C52-B636-FD32ECDA3766}"/>
              </a:ext>
            </a:extLst>
          </p:cNvPr>
          <p:cNvSpPr txBox="1"/>
          <p:nvPr/>
        </p:nvSpPr>
        <p:spPr>
          <a:xfrm>
            <a:off x="8650438" y="2115403"/>
            <a:ext cx="2664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Quantum neural network</a:t>
            </a:r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54A96442-5637-4340-A806-E97B3EEAA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95728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4A87187-4089-41C5-AA90-CE3EA1A4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Quantum neural network (QNN)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Hộp Văn bản 8">
                <a:extLst>
                  <a:ext uri="{FF2B5EF4-FFF2-40B4-BE49-F238E27FC236}">
                    <a16:creationId xmlns:a16="http://schemas.microsoft.com/office/drawing/2014/main" id="{B93CFFB1-B11B-4496-AF54-969D3CC64BF4}"/>
                  </a:ext>
                </a:extLst>
              </p:cNvPr>
              <p:cNvSpPr txBox="1"/>
              <p:nvPr/>
            </p:nvSpPr>
            <p:spPr>
              <a:xfrm>
                <a:off x="838200" y="1538404"/>
                <a:ext cx="8742528" cy="1135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…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subHide m:val="on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e>
                      </m:nary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subHide m:val="on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</m:nary>
                    </m:oMath>
                  </m:oMathPara>
                </a14:m>
                <a:endParaRPr lang="vi-VN" sz="2800"/>
              </a:p>
            </p:txBody>
          </p:sp>
        </mc:Choice>
        <mc:Fallback xmlns="">
          <p:sp>
            <p:nvSpPr>
              <p:cNvPr id="9" name="Hộp Văn bản 8">
                <a:extLst>
                  <a:ext uri="{FF2B5EF4-FFF2-40B4-BE49-F238E27FC236}">
                    <a16:creationId xmlns:a16="http://schemas.microsoft.com/office/drawing/2014/main" id="{B93CFFB1-B11B-4496-AF54-969D3CC64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538404"/>
                <a:ext cx="8742528" cy="113569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Hình ảnh 22">
            <a:extLst>
              <a:ext uri="{FF2B5EF4-FFF2-40B4-BE49-F238E27FC236}">
                <a16:creationId xmlns:a16="http://schemas.microsoft.com/office/drawing/2014/main" id="{7768D14C-6F80-4B09-B86A-90B5F9E286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0" t="21862" r="14453" b="10397"/>
          <a:stretch/>
        </p:blipFill>
        <p:spPr>
          <a:xfrm>
            <a:off x="838200" y="2674100"/>
            <a:ext cx="5972033" cy="3370277"/>
          </a:xfrm>
          <a:prstGeom prst="rect">
            <a:avLst/>
          </a:prstGeom>
        </p:spPr>
      </p:pic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AB0FAE82-2FAF-4CA8-9FA1-BED78F1CF30A}"/>
              </a:ext>
            </a:extLst>
          </p:cNvPr>
          <p:cNvSpPr txBox="1"/>
          <p:nvPr/>
        </p:nvSpPr>
        <p:spPr>
          <a:xfrm>
            <a:off x="838200" y="6194505"/>
            <a:ext cx="97797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Broughton, Michael, et al. "Tensorflow quantum: A software framework for quantum machine learning." </a:t>
            </a:r>
            <a:r>
              <a:rPr lang="vi-VN" sz="14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 preprint arXiv:2003.02989</a:t>
            </a:r>
            <a:r>
              <a:rPr lang="vi-VN" sz="1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(2020).</a:t>
            </a:r>
            <a:endParaRPr lang="vi-VN" sz="1400"/>
          </a:p>
        </p:txBody>
      </p:sp>
      <p:sp>
        <p:nvSpPr>
          <p:cNvPr id="3" name="Chỗ dành sẵn cho Số hiệu Bản chiếu 2">
            <a:extLst>
              <a:ext uri="{FF2B5EF4-FFF2-40B4-BE49-F238E27FC236}">
                <a16:creationId xmlns:a16="http://schemas.microsoft.com/office/drawing/2014/main" id="{C4A93D8B-2536-4A53-B476-B23DA92E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49097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D260BCB-58E5-4D1B-BFA0-C4DD65898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Analyze the trainability of QNN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75B627A4-128B-4318-BA71-475ED84306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To avoid “Winter AI”and proving that QNN will outperform Classical NN</a:t>
                </a:r>
              </a:p>
              <a:p>
                <a:pPr marL="0" indent="0">
                  <a:buNone/>
                </a:pPr>
                <a:r>
                  <a:rPr lang="en-US"/>
                  <a:t>In order to complete the task, we train the QNN and see the value of cost function. Each values of the params lead to a cost function value.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/>
                  <a:t> Evaluate the landscape</a:t>
                </a:r>
              </a:p>
            </p:txBody>
          </p:sp>
        </mc:Choice>
        <mc:Fallback xmlns="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75B627A4-128B-4318-BA71-475ED84306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 r="-1043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Hình ảnh 5">
            <a:extLst>
              <a:ext uri="{FF2B5EF4-FFF2-40B4-BE49-F238E27FC236}">
                <a16:creationId xmlns:a16="http://schemas.microsoft.com/office/drawing/2014/main" id="{069EA028-FF23-4CE0-BFC0-3D43528E67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41" b="95789" l="1570" r="91256">
                        <a14:foregroundMark x1="6054" y1="67025" x2="7100" y2="46774"/>
                        <a14:foregroundMark x1="1943" y1="65860" x2="1570" y2="70430"/>
                        <a14:foregroundMark x1="91405" y1="71685" x2="90060" y2="57079"/>
                        <a14:foregroundMark x1="46039" y1="81989" x2="48206" y2="88978"/>
                        <a14:foregroundMark x1="48580" y1="95878" x2="48729" y2="92294"/>
                        <a14:foregroundMark x1="73991" y1="6541" x2="66816" y2="10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098" y="3235870"/>
            <a:ext cx="3526149" cy="2941093"/>
          </a:xfrm>
          <a:prstGeom prst="rect">
            <a:avLst/>
          </a:prstGeom>
        </p:spPr>
      </p:pic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276F9C11-D25F-48CC-BFC7-45B28B615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72134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1608543-6AF4-437B-BAE8-57C2EFDB3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Quantum neural network</a:t>
            </a: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303B8852-8767-4186-A1A6-D798674F72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84813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/>
                  <a:t>The cost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/>
                  <a:t> base on the measure result: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=⟨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†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𝐻𝑈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⟩⇒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⟨"/>
                              <m:endChr m:val="⟩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</m:func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 sz="1800"/>
                  <a:t>*Schuld, Maria, et al. "Evaluating analytic gradients on quantum hardware." Physical Review A 99.3 (2019): 032331.</a:t>
                </a:r>
              </a:p>
            </p:txBody>
          </p:sp>
        </mc:Choice>
        <mc:Fallback xmlns="">
          <p:sp>
            <p:nvSpPr>
              <p:cNvPr id="3" name="Chỗ dành sẵn cho Nội dung 2">
                <a:extLst>
                  <a:ext uri="{FF2B5EF4-FFF2-40B4-BE49-F238E27FC236}">
                    <a16:creationId xmlns:a16="http://schemas.microsoft.com/office/drawing/2014/main" id="{303B8852-8767-4186-A1A6-D798674F72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848130"/>
              </a:xfrm>
              <a:blipFill>
                <a:blip r:embed="rId2"/>
                <a:stretch>
                  <a:fillRect l="-1217" t="-2010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5F012EA5-1386-42F7-A650-627C4325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06813-1A4D-4485-A75D-9F6AD4220012}" type="slidenum">
              <a:rPr lang="vi-VN" smtClean="0"/>
              <a:t>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28446191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1099</Words>
  <Application>Microsoft Office PowerPoint</Application>
  <PresentationFormat>Màn hình rộng</PresentationFormat>
  <Paragraphs>156</Paragraphs>
  <Slides>29</Slides>
  <Notes>3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(Thân)</vt:lpstr>
      <vt:lpstr>Calibri Light</vt:lpstr>
      <vt:lpstr>Cambria Math</vt:lpstr>
      <vt:lpstr>Segoe UI Historic</vt:lpstr>
      <vt:lpstr>Times New Roman</vt:lpstr>
      <vt:lpstr>Chủ đề Office</vt:lpstr>
      <vt:lpstr>Barren plateaus and how to avoid them</vt:lpstr>
      <vt:lpstr>References</vt:lpstr>
      <vt:lpstr>Outline</vt:lpstr>
      <vt:lpstr>Quantum machine learning in NISQ era</vt:lpstr>
      <vt:lpstr>Hybrid quantum-classical algorithm</vt:lpstr>
      <vt:lpstr>Quantum neural network (QNN)</vt:lpstr>
      <vt:lpstr>Quantum neural network (QNN)</vt:lpstr>
      <vt:lpstr>Analyze the trainability of QNN</vt:lpstr>
      <vt:lpstr>Quantum neural network</vt:lpstr>
      <vt:lpstr>Barren platueas</vt:lpstr>
      <vt:lpstr>Barren platueas</vt:lpstr>
      <vt:lpstr>Barren platueas</vt:lpstr>
      <vt:lpstr>Barren platueas</vt:lpstr>
      <vt:lpstr>Barren platueas in shallow circuit</vt:lpstr>
      <vt:lpstr>Barren platueas in shallow circuit</vt:lpstr>
      <vt:lpstr>Now we have two sources of BP</vt:lpstr>
      <vt:lpstr>Experiments</vt:lpstr>
      <vt:lpstr>No BP in Quantum convolutional networks</vt:lpstr>
      <vt:lpstr>No BP in Quantum convolutional networks</vt:lpstr>
      <vt:lpstr>Noise-induced BP</vt:lpstr>
      <vt:lpstr>Noise-induced BP</vt:lpstr>
      <vt:lpstr>Laye-wise learning</vt:lpstr>
      <vt:lpstr>Additional methods</vt:lpstr>
      <vt:lpstr>Additional methods</vt:lpstr>
      <vt:lpstr>Future works</vt:lpstr>
      <vt:lpstr>Thanks for listening!!!</vt:lpstr>
      <vt:lpstr>Haar measure</vt:lpstr>
      <vt:lpstr>Haar measure</vt:lpstr>
      <vt:lpstr>Haar measure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Barren plateaus</dc:title>
  <dc:creator>Tuan Hai</dc:creator>
  <cp:lastModifiedBy>Tuan Hai</cp:lastModifiedBy>
  <cp:revision>18</cp:revision>
  <dcterms:created xsi:type="dcterms:W3CDTF">2021-12-29T08:08:03Z</dcterms:created>
  <dcterms:modified xsi:type="dcterms:W3CDTF">2022-01-18T02:04:08Z</dcterms:modified>
</cp:coreProperties>
</file>

<file path=docProps/thumbnail.jpeg>
</file>